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74" r:id="rId3"/>
    <p:sldId id="473" r:id="rId4"/>
    <p:sldId id="511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12" r:id="rId34"/>
    <p:sldId id="505" r:id="rId35"/>
    <p:sldId id="513" r:id="rId36"/>
    <p:sldId id="514" r:id="rId37"/>
    <p:sldId id="506" r:id="rId38"/>
    <p:sldId id="507" r:id="rId39"/>
    <p:sldId id="508" r:id="rId40"/>
    <p:sldId id="509" r:id="rId41"/>
    <p:sldId id="510" r:id="rId42"/>
    <p:sldId id="418" r:id="rId43"/>
    <p:sldId id="475" r:id="rId44"/>
    <p:sldId id="42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606"/>
    <a:srgbClr val="F0A22E"/>
    <a:srgbClr val="603A14"/>
    <a:srgbClr val="E85C0E"/>
    <a:srgbClr val="BAB398"/>
    <a:srgbClr val="ADA485"/>
    <a:srgbClr val="C6C0AA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533" autoAdjust="0"/>
  </p:normalViewPr>
  <p:slideViewPr>
    <p:cSldViewPr>
      <p:cViewPr>
        <p:scale>
          <a:sx n="70" d="100"/>
          <a:sy n="70" d="100"/>
        </p:scale>
        <p:origin x="450" y="11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17-09-2014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17-09-2014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A5838B-DEB8-4267-8F41-57F86C547C9E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1709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C424DA-7BA2-45FF-BE9A-1DFDEE8CAB8C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632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2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3559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F398A5-76F1-4F89-B195-D20EAF081762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634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4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55414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1D4CE-86AF-45DA-8A9D-2B904CCC43F3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550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0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543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4A69B2-E48D-40A4-A868-56192CA06198}" type="slidenum">
              <a:rPr lang="en-US"/>
              <a:pPr/>
              <a:t>17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702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69F979-6036-4AC6-9658-94B8622CB9C6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5488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DABA3-5382-48D1-94EC-1651B196C235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5680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244D-260F-4411-A724-694B843B705A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66147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1445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E8AFCF-28C4-49D0-B044-E430F0C2F2EB}" type="slidenum">
              <a:rPr lang="en-US"/>
              <a:pPr/>
              <a:t>22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2379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070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4314D-9142-443D-9050-C21ABEC42780}" type="slidenum">
              <a:rPr lang="en-US"/>
              <a:pPr/>
              <a:t>24</a:t>
            </a:fld>
            <a:r>
              <a:rPr lang="en-US" dirty="0"/>
              <a:t>##</a:t>
            </a:r>
          </a:p>
        </p:txBody>
      </p:sp>
      <p:sp>
        <p:nvSpPr>
          <p:cNvPr id="565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2270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24B3F-307C-46D2-B2A1-9A0C3BF3E426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638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38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2625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49E57-0798-442F-9EDF-19F617E03DDC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567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69900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27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02431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17E8-3CA4-4ECA-A466-92E529222AEA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643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445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DEC5F-A820-4C1A-AE57-56124B9DFBD3}" type="slidenum">
              <a:rPr lang="en-US"/>
              <a:pPr/>
              <a:t>30</a:t>
            </a:fld>
            <a:r>
              <a:rPr lang="en-US" dirty="0"/>
              <a:t>##</a:t>
            </a:r>
          </a:p>
        </p:txBody>
      </p:sp>
      <p:sp>
        <p:nvSpPr>
          <p:cNvPr id="64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484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CEA00-236F-49E8-9320-6F1A3663A681}" type="slidenum">
              <a:rPr lang="en-US"/>
              <a:pPr/>
              <a:t>31</a:t>
            </a:fld>
            <a:r>
              <a:rPr lang="en-US" dirty="0"/>
              <a:t>##</a:t>
            </a:r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351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1C6FA-E3FE-4DBF-8AD6-5D8D8690AE35}" type="slidenum">
              <a:rPr lang="en-US"/>
              <a:pPr/>
              <a:t>33</a:t>
            </a:fld>
            <a:r>
              <a:rPr lang="en-US" dirty="0"/>
              <a:t>##</a:t>
            </a:r>
          </a:p>
        </p:txBody>
      </p:sp>
      <p:sp>
        <p:nvSpPr>
          <p:cNvPr id="56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69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564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178DCE-C77B-478A-9DB3-7F0D96D1E6BD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77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5368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3A83B8-2519-41A8-83DC-21AD8F4CC80D}" type="slidenum">
              <a:rPr lang="en-US"/>
              <a:pPr/>
              <a:t>36</a:t>
            </a:fld>
            <a:r>
              <a:rPr lang="en-US" dirty="0"/>
              <a:t>##</a:t>
            </a:r>
          </a:p>
        </p:txBody>
      </p:sp>
      <p:sp>
        <p:nvSpPr>
          <p:cNvPr id="59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70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5006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DD92AE-254A-448F-B235-F9EFA2042F54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591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0796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F0BA62-3ACE-41F1-A92A-05FBE87679B7}" type="slidenum">
              <a:rPr lang="en-US"/>
              <a:pPr/>
              <a:t>39</a:t>
            </a:fld>
            <a:r>
              <a:rPr lang="en-US" dirty="0"/>
              <a:t>##</a:t>
            </a:r>
          </a:p>
        </p:txBody>
      </p:sp>
      <p:sp>
        <p:nvSpPr>
          <p:cNvPr id="595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30739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257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E20DFF-BB92-4114-9F67-FA76F92D8BE7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10201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E1E64-20FC-4D06-B2D9-D0477C9C9B6E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619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1D6CF6-A71C-4D1E-8FAD-621F3D856F7D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4294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5882A2-37B3-4CA8-9793-FBC405D86674}" type="slidenum">
              <a:rPr lang="en-US"/>
              <a:pPr/>
              <a:t>7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049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63BD6D-9D7D-45EA-A389-0928B22EF8A7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643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229CA6-5BB0-4430-A3FD-9E6B29777C56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254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84FE-4AE5-402A-8F45-8233A8C35A0E}" type="datetime1">
              <a:rPr lang="en-US" smtClean="0"/>
              <a:t>17-09-2014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10668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1" y="1828801"/>
            <a:ext cx="10868369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72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03154-67DD-4056-8907-5F7123F885BB}" type="datetime1">
              <a:rPr lang="en-US" smtClean="0"/>
              <a:t>17-09-2014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www.nakov.com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s://telerikacademy.com/Courses/Courses/Details/159" TargetMode="Externa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558" y="1080338"/>
            <a:ext cx="7915995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2134435"/>
            <a:ext cx="7924800" cy="1297859"/>
          </a:xfrm>
        </p:spPr>
        <p:txBody>
          <a:bodyPr>
            <a:normAutofit/>
          </a:bodyPr>
          <a:lstStyle/>
          <a:p>
            <a:r>
              <a:rPr lang="en-US" sz="3600" dirty="0"/>
              <a:t>Handling </a:t>
            </a:r>
            <a:r>
              <a:rPr lang="en-US" sz="3600"/>
              <a:t>Errors </a:t>
            </a:r>
            <a:r>
              <a:rPr lang="en-US" sz="3600" smtClean="0"/>
              <a:t>During</a:t>
            </a:r>
            <a:br>
              <a:rPr lang="en-US" sz="3600" smtClean="0"/>
            </a:br>
            <a:r>
              <a:rPr lang="en-US" sz="3600" smtClean="0"/>
              <a:t>the </a:t>
            </a:r>
            <a:r>
              <a:rPr lang="en-US" sz="3600" dirty="0"/>
              <a:t>Program Execution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7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6147" name="Picture 3" descr="C:\Documents\Courses\OOP\OOP Images\exceptional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3761509"/>
            <a:ext cx="3526400" cy="2639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Documents\Courses\OOP\OOP Images\hierarchy-clipart-free-vector-icon-project-clip-art_117078_Icon_Project_clip_art_high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2" y="3988648"/>
            <a:ext cx="2660649" cy="218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42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</a:t>
            </a:r>
            <a:r>
              <a:rPr lang="en-US" dirty="0"/>
              <a:t>in</a:t>
            </a:r>
            <a:r>
              <a:rPr lang="ru-RU" dirty="0"/>
              <a:t> </a:t>
            </a:r>
            <a:r>
              <a:rPr lang="en-US" dirty="0" smtClean="0"/>
              <a:t>C# / </a:t>
            </a:r>
            <a:r>
              <a:rPr lang="ru-RU" dirty="0" smtClean="0"/>
              <a:t>.NET </a:t>
            </a:r>
            <a:r>
              <a:rPr lang="en-US" dirty="0"/>
              <a:t>are objects</a:t>
            </a:r>
            <a:endParaRPr lang="ru-RU" dirty="0"/>
          </a:p>
          <a:p>
            <a:pPr>
              <a:lnSpc>
                <a:spcPct val="100000"/>
              </a:lnSpc>
            </a:pPr>
            <a:r>
              <a:rPr lang="en-US" dirty="0"/>
              <a:t>The</a:t>
            </a:r>
            <a:r>
              <a:rPr lang="ru-RU" dirty="0"/>
              <a:t>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ru-RU" dirty="0"/>
              <a:t> </a:t>
            </a:r>
            <a:r>
              <a:rPr lang="en-US" dirty="0"/>
              <a:t>class is base for all exceptions in CLR</a:t>
            </a:r>
            <a:endParaRPr lang="ru-RU" dirty="0"/>
          </a:p>
          <a:p>
            <a:pPr lvl="1">
              <a:lnSpc>
                <a:spcPct val="100000"/>
              </a:lnSpc>
            </a:pPr>
            <a:r>
              <a:rPr lang="en-US" dirty="0"/>
              <a:t>Contains information for the cause of the error </a:t>
            </a:r>
            <a:r>
              <a:rPr lang="en-US" dirty="0" smtClean="0"/>
              <a:t>/ unusual </a:t>
            </a:r>
            <a:r>
              <a:rPr lang="en-US" dirty="0"/>
              <a:t>situation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text description of the exception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–</a:t>
            </a:r>
            <a:r>
              <a:rPr lang="en-US" dirty="0" smtClean="0"/>
              <a:t> the snapshot of the stack at </a:t>
            </a:r>
            <a:r>
              <a:rPr lang="en-US" dirty="0"/>
              <a:t>the moment of exception throwing</a:t>
            </a:r>
            <a:endParaRPr lang="ru-RU" dirty="0"/>
          </a:p>
          <a:p>
            <a:pPr lvl="2">
              <a:lnSpc>
                <a:spcPct val="100000"/>
              </a:lnSpc>
            </a:pPr>
            <a:r>
              <a:rPr lang="ru-RU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InnerException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/>
              <a:t>– </a:t>
            </a:r>
            <a:r>
              <a:rPr lang="en-US" dirty="0"/>
              <a:t>exception </a:t>
            </a:r>
            <a:r>
              <a:rPr lang="en-US" dirty="0" smtClean="0"/>
              <a:t>caused the current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exception </a:t>
            </a:r>
            <a:r>
              <a:rPr lang="ru-RU" dirty="0"/>
              <a:t>(</a:t>
            </a:r>
            <a:r>
              <a:rPr lang="en-US" dirty="0"/>
              <a:t>if any</a:t>
            </a:r>
            <a:r>
              <a:rPr lang="ru-RU" dirty="0" smtClean="0"/>
              <a:t>)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Similar concept in Java and PHP</a:t>
            </a:r>
            <a:endParaRPr lang="ru-RU" dirty="0"/>
          </a:p>
        </p:txBody>
      </p:sp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5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Exception Properties – Example</a:t>
            </a:r>
            <a:endParaRPr lang="bg-BG" sz="3800" dirty="0"/>
          </a:p>
        </p:txBody>
      </p:sp>
      <p:sp>
        <p:nvSpPr>
          <p:cNvPr id="543748" name="Rectangle 4"/>
          <p:cNvSpPr>
            <a:spLocks noChangeArrowheads="1"/>
          </p:cNvSpPr>
          <p:nvPr/>
        </p:nvSpPr>
        <p:spPr bwMode="auto">
          <a:xfrm>
            <a:off x="719480" y="1074777"/>
            <a:ext cx="10749866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Exceptions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Example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void CauseFormatException()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"an invalid number";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CauseFormatException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Console.Error.WriteLine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("Exception: {0}\n{1}",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fe.Message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fe.StackTrace);</a:t>
            </a: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16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Message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gives a brief description of the problem</a:t>
            </a:r>
            <a:endParaRPr lang="bg-BG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r>
              <a:rPr lang="en-US" sz="3200" dirty="0"/>
              <a:t>The</a:t>
            </a:r>
            <a:r>
              <a:rPr lang="bg-BG" sz="3200" dirty="0"/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property is extremely useful when identifying the reason that caused the </a:t>
            </a:r>
            <a:r>
              <a:rPr lang="en-US" sz="3200" dirty="0" smtClean="0"/>
              <a:t>exception</a:t>
            </a:r>
            <a:endParaRPr lang="en-US" sz="3200" dirty="0"/>
          </a:p>
        </p:txBody>
      </p: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60412" y="3295233"/>
            <a:ext cx="10563647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System.Int32.Parse(String 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ExceptionsTest.CauseFormatException() in c:\consoleapplication1\exceptionstest.cs:line 8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 in c:\consoleapplication1\exceptionstest.cs:line 15</a:t>
            </a:r>
          </a:p>
        </p:txBody>
      </p:sp>
    </p:spTree>
    <p:extLst>
      <p:ext uri="{BB962C8B-B14F-4D97-AF65-F5344CB8AC3E}">
        <p14:creationId xmlns:p14="http://schemas.microsoft.com/office/powerpoint/2010/main" val="27952701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File names and line numbers are accessible only if the </a:t>
            </a:r>
            <a:r>
              <a:rPr lang="en-US" sz="3200" dirty="0" smtClean="0"/>
              <a:t>compilation </a:t>
            </a:r>
            <a:r>
              <a:rPr lang="en-US" sz="3200" dirty="0"/>
              <a:t>was in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</a:t>
            </a:r>
            <a:r>
              <a:rPr lang="en-US" sz="3200" dirty="0"/>
              <a:t> mode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When compiled in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Release </a:t>
            </a:r>
            <a:r>
              <a:rPr lang="en-US" sz="3200" dirty="0"/>
              <a:t>mode, the information in the property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StackTrace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is less descriptive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Properties (2)</a:t>
            </a:r>
            <a:endParaRPr lang="bg-BG" dirty="0"/>
          </a:p>
        </p:txBody>
      </p:sp>
      <p:sp>
        <p:nvSpPr>
          <p:cNvPr id="547844" name="Rectangle 4"/>
          <p:cNvSpPr>
            <a:spLocks noChangeArrowheads="1"/>
          </p:cNvSpPr>
          <p:nvPr/>
        </p:nvSpPr>
        <p:spPr bwMode="auto">
          <a:xfrm>
            <a:off x="835866" y="3506450"/>
            <a:ext cx="10540372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Exception caught: Input string was not in a correct format.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System.Number.ParseInt32(String s, NumberStyles style, NumberFormatInfo info)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at ExceptionsTest.Main(String[] args)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004" y="5184684"/>
            <a:ext cx="5477639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8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 Properties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static.flickr.com/2473/3884326164_19b7f1491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2" y="1295400"/>
            <a:ext cx="5792480" cy="2911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5809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060448"/>
            <a:ext cx="8938472" cy="820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Hierarchy of</a:t>
            </a:r>
            <a:r>
              <a:rPr lang="bg-BG" dirty="0" smtClean="0"/>
              <a:t> </a:t>
            </a:r>
            <a:r>
              <a:rPr lang="en-US" dirty="0" smtClean="0"/>
              <a:t>Exceptions</a:t>
            </a:r>
            <a:endParaRPr lang="bg-BG" dirty="0"/>
          </a:p>
        </p:txBody>
      </p:sp>
      <p:pic>
        <p:nvPicPr>
          <p:cNvPr id="44034" name="Picture 2" descr="http://www.kudermann.de/diplom/LIB/ILL/other/hierarch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17" t="-7651" r="-7762" b="-5257"/>
          <a:stretch>
            <a:fillRect/>
          </a:stretch>
        </p:blipFill>
        <p:spPr bwMode="auto">
          <a:xfrm>
            <a:off x="3826725" y="1555248"/>
            <a:ext cx="4109812" cy="2963426"/>
          </a:xfrm>
          <a:prstGeom prst="roundRect">
            <a:avLst>
              <a:gd name="adj" fmla="val 8684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3073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4989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Exceptions in .NET Framework are organized in a hierarchy</a:t>
            </a:r>
            <a:endParaRPr lang="en-US" dirty="0"/>
          </a:p>
        </p:txBody>
      </p:sp>
      <p:sp>
        <p:nvSpPr>
          <p:cNvPr id="549891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Exception </a:t>
            </a:r>
            <a:r>
              <a:rPr lang="en-US" dirty="0" smtClean="0"/>
              <a:t>Hierarchy in .NET</a:t>
            </a:r>
            <a:endParaRPr lang="bg-BG" dirty="0"/>
          </a:p>
        </p:txBody>
      </p:sp>
      <p:pic>
        <p:nvPicPr>
          <p:cNvPr id="549892" name="Picture 4" descr="Exceptions-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" t="-4600" r="-1981" b="-4447"/>
          <a:stretch>
            <a:fillRect/>
          </a:stretch>
        </p:blipFill>
        <p:spPr bwMode="auto">
          <a:xfrm>
            <a:off x="760412" y="2057400"/>
            <a:ext cx="10641210" cy="4343400"/>
          </a:xfrm>
          <a:prstGeom prst="roundRect">
            <a:avLst>
              <a:gd name="adj" fmla="val 4241"/>
            </a:avLst>
          </a:prstGeom>
          <a:solidFill>
            <a:schemeClr val="accent5">
              <a:lumMod val="20000"/>
              <a:lumOff val="80000"/>
            </a:schemeClr>
          </a:solidFill>
          <a:ln w="317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6413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519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 smtClean="0"/>
              <a:t>.NET exceptions 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The </a:t>
            </a:r>
            <a:r>
              <a:rPr lang="en-US" sz="3000" dirty="0"/>
              <a:t>system exceptions </a:t>
            </a:r>
            <a:r>
              <a:rPr lang="en-US" sz="3000" dirty="0" smtClean="0"/>
              <a:t>inherit 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System.SystemException</a:t>
            </a:r>
            <a:r>
              <a:rPr lang="en-US" sz="3000" dirty="0" smtClean="0"/>
              <a:t>, e.g.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System.ArgumentException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System.FormatException</a:t>
            </a:r>
            <a:endParaRPr lang="en-US" sz="2800" b="1" noProof="1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System.NullReferenceException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</a:p>
          <a:p>
            <a:pPr lvl="1">
              <a:lnSpc>
                <a:spcPct val="110000"/>
              </a:lnSpc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System.StackOverflowException</a:t>
            </a:r>
          </a:p>
          <a:p>
            <a:pPr>
              <a:lnSpc>
                <a:spcPct val="110000"/>
              </a:lnSpc>
            </a:pPr>
            <a:r>
              <a:rPr lang="en-US" sz="3000" dirty="0" smtClean="0"/>
              <a:t>User-defined exceptions should </a:t>
            </a:r>
            <a:r>
              <a:rPr lang="en-US" sz="3000" dirty="0"/>
              <a:t>inherit </a:t>
            </a:r>
            <a:r>
              <a:rPr lang="en-US" sz="3000" dirty="0" smtClean="0"/>
              <a:t>from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System.ApplicationException</a:t>
            </a:r>
            <a:endParaRPr lang="bg-BG" sz="3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36570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53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</a:pPr>
            <a:r>
              <a:rPr lang="en-US" sz="3200" dirty="0"/>
              <a:t>When </a:t>
            </a:r>
            <a:r>
              <a:rPr lang="en-US" sz="3200" dirty="0" smtClean="0"/>
              <a:t>catching an </a:t>
            </a:r>
            <a:r>
              <a:rPr lang="en-US" sz="3200" dirty="0"/>
              <a:t>exception of a particular class, </a:t>
            </a:r>
            <a:r>
              <a:rPr lang="en-US" sz="3200" dirty="0" smtClean="0"/>
              <a:t>all </a:t>
            </a:r>
            <a:r>
              <a:rPr lang="en-US" sz="3200" dirty="0"/>
              <a:t>its inheritors </a:t>
            </a:r>
            <a:r>
              <a:rPr lang="en-US" sz="3200" dirty="0" smtClean="0"/>
              <a:t>(child </a:t>
            </a:r>
            <a:r>
              <a:rPr lang="en-US" sz="3200" dirty="0"/>
              <a:t>exceptions) </a:t>
            </a:r>
            <a:r>
              <a:rPr lang="en-US" sz="3200" dirty="0" smtClean="0"/>
              <a:t>are caught </a:t>
            </a:r>
            <a:r>
              <a:rPr lang="en-US" sz="3200" dirty="0" smtClean="0"/>
              <a:t>too, e.g.</a:t>
            </a:r>
            <a:endParaRPr lang="en-US" sz="32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ct val="25000"/>
              </a:spcBef>
            </a:pP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Handles</a:t>
            </a:r>
            <a:r>
              <a:rPr lang="bg-BG" sz="3000" dirty="0" smtClean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ArithmeticException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dirty="0" smtClean="0"/>
              <a:t>its descendants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DivideByZeroException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and</a:t>
            </a:r>
            <a:r>
              <a:rPr lang="bg-BG" sz="3000" dirty="0"/>
              <a:t>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OverflowException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53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553988" name="Rectangle 4"/>
          <p:cNvSpPr>
            <a:spLocks noChangeArrowheads="1"/>
          </p:cNvSpPr>
          <p:nvPr/>
        </p:nvSpPr>
        <p:spPr bwMode="auto">
          <a:xfrm>
            <a:off x="684212" y="2381250"/>
            <a:ext cx="104394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 some work that can cause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(System.ArithmeticException)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arithmetic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7890" name="Picture 2" descr="http://butterflywebsite.com/clipart/butterfly_net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1981200"/>
            <a:ext cx="1744391" cy="1314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3689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</a:t>
            </a:r>
            <a:r>
              <a:rPr lang="en-US" dirty="0" smtClean="0"/>
              <a:t>Mistake!</a:t>
            </a:r>
            <a:endParaRPr lang="bg-BG" dirty="0"/>
          </a:p>
        </p:txBody>
      </p:sp>
      <p:sp>
        <p:nvSpPr>
          <p:cNvPr id="556035" name="Rectangle 3"/>
          <p:cNvSpPr>
            <a:spLocks noChangeArrowheads="1"/>
          </p:cNvSpPr>
          <p:nvPr/>
        </p:nvSpPr>
        <p:spPr bwMode="auto">
          <a:xfrm>
            <a:off x="608012" y="950178"/>
            <a:ext cx="10874717" cy="57554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Int32.Parse(s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Cannot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parse the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("Invalid integer number!");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number is too big to fit in Int32!");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5078677" y="2012196"/>
            <a:ext cx="4062942" cy="527804"/>
          </a:xfrm>
          <a:prstGeom prst="wedgeRoundRectCallout">
            <a:avLst>
              <a:gd name="adj1" fmla="val -80795"/>
              <a:gd name="adj2" fmla="val 153007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This should be last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6365275" y="3739396"/>
            <a:ext cx="4062942" cy="527804"/>
          </a:xfrm>
          <a:prstGeom prst="wedgeRoundRectCallout">
            <a:avLst>
              <a:gd name="adj1" fmla="val -67371"/>
              <a:gd name="adj2" fmla="val -55718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Unreachable code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54640" y="4940300"/>
            <a:ext cx="4062942" cy="527804"/>
          </a:xfrm>
          <a:prstGeom prst="wedgeRoundRectCallout">
            <a:avLst>
              <a:gd name="adj1" fmla="val -67382"/>
              <a:gd name="adj2" fmla="val -66824"/>
              <a:gd name="adj3" fmla="val 16667"/>
            </a:avLst>
          </a:prstGeom>
          <a:solidFill>
            <a:srgbClr val="663606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Unreachable code</a:t>
            </a:r>
          </a:p>
        </p:txBody>
      </p:sp>
    </p:spTree>
    <p:extLst>
      <p:ext uri="{BB962C8B-B14F-4D97-AF65-F5344CB8AC3E}">
        <p14:creationId xmlns:p14="http://schemas.microsoft.com/office/powerpoint/2010/main" val="921020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What are Exceptions?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Handling Exceptions</a:t>
            </a:r>
            <a:endParaRPr lang="bg-BG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The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dirty="0"/>
              <a:t> Class</a:t>
            </a:r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Exceptions and </a:t>
            </a:r>
            <a:r>
              <a:rPr lang="en-US" dirty="0" smtClean="0"/>
              <a:t>their </a:t>
            </a:r>
            <a:r>
              <a:rPr lang="en-US" dirty="0"/>
              <a:t>Hierarchy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Raising </a:t>
            </a:r>
            <a:r>
              <a:rPr lang="ru-RU" dirty="0"/>
              <a:t>(</a:t>
            </a:r>
            <a:r>
              <a:rPr lang="en-US" dirty="0"/>
              <a:t>Throwing</a:t>
            </a:r>
            <a:r>
              <a:rPr lang="ru-RU" dirty="0"/>
              <a:t>)</a:t>
            </a:r>
            <a:r>
              <a:rPr lang="en-US" dirty="0"/>
              <a:t> Exceptions</a:t>
            </a:r>
            <a:endParaRPr lang="ru-RU" dirty="0"/>
          </a:p>
          <a:p>
            <a:pPr marL="452438" indent="-452438">
              <a:lnSpc>
                <a:spcPct val="100000"/>
              </a:lnSpc>
              <a:buFontTx/>
              <a:buAutoNum type="arabicPeriod"/>
            </a:pPr>
            <a:r>
              <a:rPr lang="en-US" dirty="0"/>
              <a:t>Best Practices</a:t>
            </a:r>
            <a:endParaRPr lang="bg-BG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352800"/>
            <a:ext cx="2798618" cy="27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083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All exceptions thrown by .NET managed code inherit the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System.Exception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exception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Unmanaged code can throw other exceptions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For handling all exceptions </a:t>
            </a:r>
            <a:r>
              <a:rPr lang="en-US" sz="3200" dirty="0" smtClean="0"/>
              <a:t>(even unmanaged) use </a:t>
            </a:r>
            <a:r>
              <a:rPr lang="en-US" sz="3200" dirty="0"/>
              <a:t>the construction:</a:t>
            </a:r>
            <a:endParaRPr lang="bg-BG" sz="3200" dirty="0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All Exceptions</a:t>
            </a:r>
            <a:endParaRPr lang="bg-BG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684212" y="3600033"/>
            <a:ext cx="10744200" cy="28007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any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3794" name="Picture 2" descr="http://www.agentcats.com/img/catchball1pic2.jpg"/>
          <p:cNvPicPr>
            <a:picLocks noChangeAspect="1" noChangeArrowheads="1"/>
          </p:cNvPicPr>
          <p:nvPr/>
        </p:nvPicPr>
        <p:blipFill>
          <a:blip r:embed="rId3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3856232"/>
            <a:ext cx="1929897" cy="1695622"/>
          </a:xfrm>
          <a:prstGeom prst="roundRect">
            <a:avLst>
              <a:gd name="adj" fmla="val 13197"/>
            </a:avLst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033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2578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pic>
        <p:nvPicPr>
          <p:cNvPr id="3074" name="Picture 2" descr="C:\Documents\Courses\OOP\OOP Images\VOTWo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1820863"/>
            <a:ext cx="3333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59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400" dirty="0" smtClean="0"/>
              <a:t>Exceptions are thrown (raised) by the </a:t>
            </a: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US" sz="34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400" dirty="0" smtClean="0"/>
              <a:t>keyword 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Used to notify the calling code in case of error or unusual </a:t>
            </a:r>
            <a:r>
              <a:rPr lang="en-US" sz="3200" dirty="0" smtClean="0"/>
              <a:t>situation</a:t>
            </a:r>
            <a:endParaRPr lang="en-US" sz="3200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When an exception is thrown: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</a:t>
            </a:r>
            <a:r>
              <a:rPr lang="en-US" dirty="0"/>
              <a:t>program </a:t>
            </a:r>
            <a:r>
              <a:rPr lang="en-US" dirty="0" smtClean="0"/>
              <a:t>execution stops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exception travels </a:t>
            </a:r>
            <a:r>
              <a:rPr lang="en-US" dirty="0"/>
              <a:t>over the </a:t>
            </a:r>
            <a:r>
              <a:rPr lang="en-US" dirty="0" smtClean="0"/>
              <a:t>stack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Until </a:t>
            </a:r>
            <a:r>
              <a:rPr lang="en-US" dirty="0" smtClean="0"/>
              <a:t>a </a:t>
            </a:r>
            <a:r>
              <a:rPr lang="en-US" dirty="0" smtClean="0"/>
              <a:t>matching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is reached </a:t>
            </a:r>
            <a:r>
              <a:rPr lang="en-US" dirty="0" smtClean="0"/>
              <a:t>to handle it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Unhandled exceptions display an error message</a:t>
            </a:r>
            <a:endParaRPr lang="en-US" dirty="0"/>
          </a:p>
        </p:txBody>
      </p:sp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Exceptions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15684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Curved Connector 111"/>
          <p:cNvCxnSpPr>
            <a:stCxn id="83" idx="0"/>
            <a:endCxn id="104" idx="0"/>
          </p:cNvCxnSpPr>
          <p:nvPr/>
        </p:nvCxnSpPr>
        <p:spPr>
          <a:xfrm rot="16200000" flipH="1">
            <a:off x="4833569" y="-830579"/>
            <a:ext cx="2530" cy="5307218"/>
          </a:xfrm>
          <a:prstGeom prst="curvedConnector3">
            <a:avLst>
              <a:gd name="adj1" fmla="val -1844763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65" name="AutoShape 44"/>
          <p:cNvCxnSpPr>
            <a:cxnSpLocks noChangeShapeType="1"/>
          </p:cNvCxnSpPr>
          <p:nvPr/>
        </p:nvCxnSpPr>
        <p:spPr bwMode="auto">
          <a:xfrm flipH="1" flipV="1">
            <a:off x="3144839" y="375671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74" name="AutoShape 44"/>
          <p:cNvCxnSpPr>
            <a:cxnSpLocks noChangeShapeType="1"/>
          </p:cNvCxnSpPr>
          <p:nvPr/>
        </p:nvCxnSpPr>
        <p:spPr bwMode="auto">
          <a:xfrm flipH="1" flipV="1">
            <a:off x="3144839" y="290898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82" name="AutoShape 44"/>
          <p:cNvCxnSpPr>
            <a:cxnSpLocks noChangeShapeType="1"/>
          </p:cNvCxnSpPr>
          <p:nvPr/>
        </p:nvCxnSpPr>
        <p:spPr bwMode="auto">
          <a:xfrm flipH="1" flipV="1">
            <a:off x="3144839" y="206379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Exceptions Work?</a:t>
            </a:r>
            <a:endParaRPr lang="en-US" dirty="0"/>
          </a:p>
        </p:txBody>
      </p:sp>
      <p:sp>
        <p:nvSpPr>
          <p:cNvPr id="3110" name="Rectangle 38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1217612" y="425064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73" name="Rounded Rectangle 72"/>
          <p:cNvSpPr/>
          <p:nvPr/>
        </p:nvSpPr>
        <p:spPr>
          <a:xfrm>
            <a:off x="1217612" y="343848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217612" y="262886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1217612" y="1821765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782344" y="393631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82344" y="3100258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82345" y="2240865"/>
            <a:ext cx="155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Method call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1104" y="221229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8" name="AutoShape 44"/>
          <p:cNvCxnSpPr>
            <a:cxnSpLocks noChangeShapeType="1"/>
          </p:cNvCxnSpPr>
          <p:nvPr/>
        </p:nvCxnSpPr>
        <p:spPr bwMode="auto">
          <a:xfrm flipH="1" flipV="1">
            <a:off x="8452056" y="375924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99" name="AutoShape 44"/>
          <p:cNvCxnSpPr>
            <a:cxnSpLocks noChangeShapeType="1"/>
          </p:cNvCxnSpPr>
          <p:nvPr/>
        </p:nvCxnSpPr>
        <p:spPr bwMode="auto">
          <a:xfrm flipH="1" flipV="1">
            <a:off x="8452056" y="2911515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cxnSp>
        <p:nvCxnSpPr>
          <p:cNvPr id="100" name="AutoShape 44"/>
          <p:cNvCxnSpPr>
            <a:cxnSpLocks noChangeShapeType="1"/>
          </p:cNvCxnSpPr>
          <p:nvPr/>
        </p:nvCxnSpPr>
        <p:spPr bwMode="auto">
          <a:xfrm flipH="1" flipV="1">
            <a:off x="8452056" y="2066320"/>
            <a:ext cx="2671" cy="720000"/>
          </a:xfrm>
          <a:prstGeom prst="curvedConnector3">
            <a:avLst>
              <a:gd name="adj1" fmla="val -23397174"/>
            </a:avLst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01" name="Rounded Rectangle 100"/>
          <p:cNvSpPr/>
          <p:nvPr/>
        </p:nvSpPr>
        <p:spPr>
          <a:xfrm>
            <a:off x="6524830" y="425317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6524830" y="344101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1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524830" y="2631391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2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524830" y="1824296"/>
            <a:ext cx="1927226" cy="483245"/>
          </a:xfrm>
          <a:prstGeom prst="roundRect">
            <a:avLst>
              <a:gd name="adj" fmla="val 10310"/>
            </a:avLst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Method 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089563" y="39388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089563" y="3102788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089562" y="2224345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228321" y="2214820"/>
            <a:ext cx="51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9" name="AutoShape 44"/>
          <p:cNvCxnSpPr>
            <a:cxnSpLocks noChangeShapeType="1"/>
            <a:stCxn id="116" idx="0"/>
            <a:endCxn id="101" idx="2"/>
          </p:cNvCxnSpPr>
          <p:nvPr/>
        </p:nvCxnSpPr>
        <p:spPr bwMode="auto">
          <a:xfrm flipV="1">
            <a:off x="5812172" y="4736416"/>
            <a:ext cx="1676271" cy="51555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15" name="TextBox 114"/>
          <p:cNvSpPr txBox="1"/>
          <p:nvPr/>
        </p:nvSpPr>
        <p:spPr>
          <a:xfrm>
            <a:off x="3325059" y="971550"/>
            <a:ext cx="229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Throw an exception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Cloud 115"/>
          <p:cNvSpPr/>
          <p:nvPr/>
        </p:nvSpPr>
        <p:spPr>
          <a:xfrm>
            <a:off x="4086860" y="4743450"/>
            <a:ext cx="1726750" cy="1017032"/>
          </a:xfrm>
          <a:prstGeom prst="cloud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 algn="ctr"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.NET CLR</a:t>
            </a:r>
          </a:p>
        </p:txBody>
      </p:sp>
      <p:cxnSp>
        <p:nvCxnSpPr>
          <p:cNvPr id="118" name="Curved Connector 117"/>
          <p:cNvCxnSpPr>
            <a:stCxn id="116" idx="2"/>
            <a:endCxn id="72" idx="2"/>
          </p:cNvCxnSpPr>
          <p:nvPr/>
        </p:nvCxnSpPr>
        <p:spPr>
          <a:xfrm rot="10800000">
            <a:off x="2181226" y="4733887"/>
            <a:ext cx="1910990" cy="51808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none" w="lg" len="lg"/>
            <a:tailEnd type="stealth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sp>
        <p:nvSpPr>
          <p:cNvPr id="120" name="TextBox 119"/>
          <p:cNvSpPr txBox="1"/>
          <p:nvPr/>
        </p:nvSpPr>
        <p:spPr>
          <a:xfrm rot="809375">
            <a:off x="2224780" y="5149555"/>
            <a:ext cx="152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Execute the</a:t>
            </a:r>
          </a:p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Box 123"/>
          <p:cNvSpPr txBox="1"/>
          <p:nvPr/>
        </p:nvSpPr>
        <p:spPr>
          <a:xfrm rot="20288132">
            <a:off x="6319049" y="5066916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 Find handler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TextBox 146"/>
          <p:cNvSpPr txBox="1"/>
          <p:nvPr/>
        </p:nvSpPr>
        <p:spPr>
          <a:xfrm rot="369246">
            <a:off x="5061113" y="6000659"/>
            <a:ext cx="263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Display error message</a:t>
            </a:r>
            <a:endParaRPr lang="en-US" sz="18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6" name="AutoShape 44"/>
          <p:cNvCxnSpPr>
            <a:cxnSpLocks noChangeShapeType="1"/>
            <a:endCxn id="116" idx="1"/>
          </p:cNvCxnSpPr>
          <p:nvPr/>
        </p:nvCxnSpPr>
        <p:spPr bwMode="auto">
          <a:xfrm rot="10800000">
            <a:off x="4950235" y="5759401"/>
            <a:ext cx="3402714" cy="336601"/>
          </a:xfrm>
          <a:prstGeom prst="curvedConnector2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 type="stealth" w="lg" len="lg"/>
            <a:tailEnd type="none" w="lg" len="lg"/>
          </a:ln>
          <a:effectLst>
            <a:outerShdw dist="12700" dir="2700000" algn="ctr" rotWithShape="0">
              <a:schemeClr val="bg1">
                <a:lumMod val="75000"/>
                <a:lumOff val="25000"/>
              </a:schemeClr>
            </a:outerShdw>
          </a:effectLst>
        </p:spPr>
      </p:cxnSp>
      <p:pic>
        <p:nvPicPr>
          <p:cNvPr id="3121" name="Picture 49" descr="C:\Trash\CLR-exception-dialo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948" y="5704561"/>
            <a:ext cx="3009321" cy="8105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30000"/>
              </a:spcBef>
            </a:pP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Throwing</a:t>
            </a:r>
            <a:r>
              <a:rPr lang="en-US" sz="3000" dirty="0"/>
              <a:t> an </a:t>
            </a:r>
            <a:r>
              <a:rPr lang="en-US" sz="3000" dirty="0" smtClean="0"/>
              <a:t>exception with an error message:</a:t>
            </a:r>
            <a:endParaRPr lang="en-US" sz="3000" dirty="0"/>
          </a:p>
          <a:p>
            <a:pPr>
              <a:spcBef>
                <a:spcPct val="30000"/>
              </a:spcBef>
            </a:pPr>
            <a:endParaRPr lang="bg-BG" sz="3000" dirty="0"/>
          </a:p>
          <a:p>
            <a:pPr>
              <a:spcBef>
                <a:spcPct val="0"/>
              </a:spcBef>
            </a:pPr>
            <a:r>
              <a:rPr lang="en-US" sz="3000" dirty="0" smtClean="0"/>
              <a:t>Exceptions can accept message and cause:</a:t>
            </a:r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3000" dirty="0" smtClean="0"/>
          </a:p>
          <a:p>
            <a:pPr>
              <a:spcBef>
                <a:spcPct val="0"/>
              </a:spcBef>
            </a:pPr>
            <a:endParaRPr lang="en-US" sz="5000" dirty="0" smtClean="0"/>
          </a:p>
          <a:p>
            <a:r>
              <a:rPr lang="en-US" sz="3000" dirty="0" smtClean="0"/>
              <a:t>Note</a:t>
            </a:r>
            <a:r>
              <a:rPr lang="bg-BG" sz="3000" dirty="0" smtClean="0"/>
              <a:t>:</a:t>
            </a:r>
            <a:r>
              <a:rPr lang="en-US" sz="3000" dirty="0" smtClean="0"/>
              <a:t> if </a:t>
            </a:r>
            <a:r>
              <a:rPr lang="en-US" sz="3000" dirty="0"/>
              <a:t>the original exception is not </a:t>
            </a:r>
            <a:r>
              <a:rPr lang="en-US" sz="3000" dirty="0" smtClean="0"/>
              <a:t>passed, the initial cause of the exception is lost</a:t>
            </a:r>
            <a:endParaRPr lang="bg-BG" sz="3000" dirty="0"/>
          </a:p>
        </p:txBody>
      </p:sp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US" dirty="0" smtClean="0"/>
              <a:t> Keyword</a:t>
            </a:r>
            <a:endParaRPr lang="bg-BG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903581" y="1809690"/>
            <a:ext cx="10269509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throw new ArgumentException("Invalid amount!");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81" y="2971800"/>
            <a:ext cx="1026950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new ArgumentException("Invalid number", fe);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42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3795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Caught exceptions can be re-thrown again:</a:t>
            </a: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Re-Throwing Exceptions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1238" y="1785878"/>
            <a:ext cx="10464773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 fe)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Console.WriteLine("Parse failed!");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 fe; // Re-throw the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1819" y="5106650"/>
            <a:ext cx="1046477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throw; // Re-throws the last caught exception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28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Throwing Exceptions – Example</a:t>
            </a:r>
            <a:endParaRPr lang="bg-BG" sz="3800" dirty="0"/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937441" y="1143000"/>
            <a:ext cx="10337222" cy="53674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double Sqrt(double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 &lt; 0)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 new System.ArgumentOutOfRangeException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"value",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"Sqrt for negative numbers is undefined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!");</a:t>
            </a:r>
            <a:endParaRPr lang="bg-BG" sz="2000" b="1" noProof="1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return Math.Sqrt(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alue);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try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Sqrt(-1);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catch (ArgumentOutOfRangeException ex)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Console.Error.WriteLine("Error: " + ex.Message);</a:t>
            </a:r>
          </a:p>
          <a:p>
            <a:pPr eaLnBrk="0" hangingPunct="0">
              <a:lnSpc>
                <a:spcPct val="10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throw;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10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Throwing Exceptions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025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theunionleader.com/uploads/media-items/2008/may/512thro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02" y="1905000"/>
            <a:ext cx="1498210" cy="2238375"/>
          </a:xfrm>
          <a:prstGeom prst="roundRect">
            <a:avLst>
              <a:gd name="adj" fmla="val 11872"/>
            </a:avLst>
          </a:prstGeom>
          <a:noFill/>
        </p:spPr>
      </p:pic>
      <p:pic>
        <p:nvPicPr>
          <p:cNvPr id="5124" name="Picture 4" descr="http://newsimg.bbc.co.uk/media/images/40716000/jpg/_40716330_overarm_throw203_ge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202" y="2548927"/>
            <a:ext cx="2577429" cy="1447800"/>
          </a:xfrm>
          <a:prstGeom prst="roundRect">
            <a:avLst>
              <a:gd name="adj" fmla="val 8338"/>
            </a:avLst>
          </a:prstGeom>
          <a:noFill/>
        </p:spPr>
      </p:pic>
      <p:pic>
        <p:nvPicPr>
          <p:cNvPr id="5126" name="Picture 6" descr="http://www.tribuneindia.com/2005/20050709/sp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02" y="1905000"/>
            <a:ext cx="2640912" cy="2371725"/>
          </a:xfrm>
          <a:prstGeom prst="roundRect">
            <a:avLst>
              <a:gd name="adj" fmla="val 601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2587383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When an invalid parameter </a:t>
            </a:r>
            <a:r>
              <a:rPr lang="en-US" sz="3200" dirty="0" smtClean="0"/>
              <a:t>value is </a:t>
            </a:r>
            <a:r>
              <a:rPr lang="en-US" sz="3200" dirty="0" smtClean="0"/>
              <a:t>passed to a method: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ArgumentNullException</a:t>
            </a:r>
            <a:r>
              <a:rPr lang="en-US" sz="3000" dirty="0" smtClean="0"/>
              <a:t>,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ArgumentOutOfRangeException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requested operation is not supported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NotSupportedException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When a method is still not implemented</a:t>
            </a:r>
          </a:p>
          <a:p>
            <a:pPr lvl="1">
              <a:lnSpc>
                <a:spcPct val="100000"/>
              </a:lnSpc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NotImplementedException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If no suitable standard exception class is available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Create own exception class (inherit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Exception</a:t>
            </a:r>
            <a:r>
              <a:rPr lang="en-US" sz="3000" dirty="0" smtClean="0"/>
              <a:t>)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Choosing the Exception </a:t>
            </a:r>
            <a:r>
              <a:rPr lang="en-US" dirty="0" smtClean="0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3140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  <a:tabLst>
                <a:tab pos="7264400" algn="l"/>
              </a:tabLst>
            </a:pPr>
            <a:r>
              <a:rPr lang="en-US" dirty="0" smtClean="0"/>
              <a:t>Using Try-Finally Blocks</a:t>
            </a:r>
            <a:endParaRPr lang="bg-BG" dirty="0"/>
          </a:p>
        </p:txBody>
      </p:sp>
      <p:pic>
        <p:nvPicPr>
          <p:cNvPr id="21506" name="Picture 2" descr="http://p2pexeem.net/fanimages/finish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29" y="1600200"/>
            <a:ext cx="3961368" cy="3207253"/>
          </a:xfrm>
          <a:prstGeom prst="roundRect">
            <a:avLst>
              <a:gd name="adj" fmla="val 7876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75775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6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statement: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buFontTx/>
              <a:buNone/>
            </a:pPr>
            <a:endParaRPr lang="en-US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1800"/>
              </a:spcBef>
            </a:pPr>
            <a:r>
              <a:rPr lang="en-US" dirty="0" smtClean="0"/>
              <a:t>Ensures execution </a:t>
            </a:r>
            <a:r>
              <a:rPr lang="en-US" dirty="0"/>
              <a:t>of </a:t>
            </a:r>
            <a:r>
              <a:rPr lang="en-US" dirty="0" smtClean="0"/>
              <a:t>given </a:t>
            </a:r>
            <a:r>
              <a:rPr lang="en-US" dirty="0"/>
              <a:t>block </a:t>
            </a:r>
            <a:r>
              <a:rPr lang="en-US" dirty="0" smtClean="0"/>
              <a:t>in all cases</a:t>
            </a:r>
          </a:p>
          <a:p>
            <a:pPr lvl="1"/>
            <a:r>
              <a:rPr lang="en-US" dirty="0" smtClean="0"/>
              <a:t>When exception is raised or not in </a:t>
            </a: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dirty="0"/>
              <a:t> </a:t>
            </a:r>
            <a:r>
              <a:rPr lang="en-US" dirty="0" smtClean="0"/>
              <a:t>block</a:t>
            </a:r>
            <a:endParaRPr lang="en-US" dirty="0"/>
          </a:p>
          <a:p>
            <a:r>
              <a:rPr lang="en-US" dirty="0"/>
              <a:t>Used for execution of cleaning-up code</a:t>
            </a:r>
            <a:r>
              <a:rPr lang="en-US" dirty="0" smtClean="0"/>
              <a:t>, e.g</a:t>
            </a:r>
            <a:r>
              <a:rPr lang="en-US" dirty="0"/>
              <a:t>. releasing resources</a:t>
            </a:r>
            <a:endParaRPr lang="bg-BG" dirty="0"/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bg-BG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</a:t>
            </a:r>
            <a:r>
              <a:rPr lang="en-US" dirty="0" smtClean="0"/>
              <a:t>Statement</a:t>
            </a:r>
            <a:endParaRPr lang="bg-BG" dirty="0"/>
          </a:p>
        </p:txBody>
      </p:sp>
      <p:sp>
        <p:nvSpPr>
          <p:cNvPr id="644100" name="Rectangle 4"/>
          <p:cNvSpPr>
            <a:spLocks noChangeArrowheads="1"/>
          </p:cNvSpPr>
          <p:nvPr/>
        </p:nvSpPr>
        <p:spPr bwMode="auto">
          <a:xfrm>
            <a:off x="760412" y="1813477"/>
            <a:ext cx="9765872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cause an exception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finally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This block will always execute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373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try-finally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646147" name="Rectangle 3"/>
          <p:cNvSpPr>
            <a:spLocks noChangeArrowheads="1"/>
          </p:cNvSpPr>
          <p:nvPr/>
        </p:nvSpPr>
        <p:spPr bwMode="auto">
          <a:xfrm>
            <a:off x="507868" y="990600"/>
            <a:ext cx="11173090" cy="5598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TestTryFinally()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Console.WriteLine("Code executed before try-finally.");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str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Int32.Parse(str);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was successful.");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return; // Exit from the current method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catch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Console.WriteLine("Parsing failed!");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finally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{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"This cleanup code is always executed.");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"This code is after the try-finally block.");</a:t>
            </a:r>
          </a:p>
          <a:p>
            <a:pPr eaLnBrk="0" hangingPunct="0">
              <a:lnSpc>
                <a:spcPct val="7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5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5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414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programming we often use the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"Dispose" pattern</a:t>
            </a:r>
          </a:p>
          <a:p>
            <a:pPr lvl="1"/>
            <a:r>
              <a:rPr lang="en-US" sz="3000" dirty="0" smtClean="0"/>
              <a:t>It ensures that resources are always closed properly</a:t>
            </a:r>
          </a:p>
          <a:p>
            <a:endParaRPr lang="en-US" sz="3400" dirty="0"/>
          </a:p>
          <a:p>
            <a:endParaRPr lang="en-US" dirty="0" smtClean="0"/>
          </a:p>
          <a:p>
            <a:endParaRPr lang="en-US" sz="3400" dirty="0"/>
          </a:p>
          <a:p>
            <a:r>
              <a:rPr lang="en-US" sz="3200" dirty="0" smtClean="0"/>
              <a:t>The same can be achieved by the "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3200" dirty="0" smtClean="0"/>
              <a:t>" keyword in C#: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"using" Statement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4" y="5153561"/>
            <a:ext cx="1066799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(&lt;resource&gt;) 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// Use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resource.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It will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disposed (closed)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 the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4" y="2404408"/>
            <a:ext cx="10667998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Resource resource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AllocateResource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Use the resource here …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finally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(resource != 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resource.Dispose</a:t>
            </a: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0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98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7420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Try-Finally</a:t>
            </a:r>
            <a:endParaRPr lang="bg-BG" dirty="0"/>
          </a:p>
        </p:txBody>
      </p:sp>
      <p:pic>
        <p:nvPicPr>
          <p:cNvPr id="79874" name="Picture 2" descr="http://cherishthepossibilities.com/images/ManFinishLine.jpg"/>
          <p:cNvPicPr>
            <a:picLocks noChangeAspect="1" noChangeArrowheads="1"/>
          </p:cNvPicPr>
          <p:nvPr/>
        </p:nvPicPr>
        <p:blipFill>
          <a:blip r:embed="rId3" cstate="screen">
            <a:lum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699" y="1447800"/>
            <a:ext cx="2234618" cy="2487117"/>
          </a:xfrm>
          <a:prstGeom prst="roundRect">
            <a:avLst>
              <a:gd name="adj" fmla="val 7651"/>
            </a:avLst>
          </a:prstGeom>
          <a:noFill/>
        </p:spPr>
      </p:pic>
      <p:pic>
        <p:nvPicPr>
          <p:cNvPr id="2050" name="Picture 2" descr="checkered, finish, flag, goal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85212" y="2286000"/>
            <a:ext cx="2485707" cy="21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emistry, laboratory, science, tes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53" y="2286000"/>
            <a:ext cx="284405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6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and display a text file line by </a:t>
            </a:r>
            <a:r>
              <a:rPr lang="en-US" dirty="0" smtClean="0"/>
              <a:t>line:</a:t>
            </a:r>
            <a:endParaRPr lang="bg-BG" dirty="0"/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Text File </a:t>
            </a:r>
            <a:r>
              <a:rPr lang="en-US" dirty="0" smtClean="0"/>
              <a:t>– </a:t>
            </a:r>
            <a:r>
              <a:rPr lang="en-US" dirty="0"/>
              <a:t>Example</a:t>
            </a:r>
            <a:endParaRPr lang="bg-BG" dirty="0"/>
          </a:p>
        </p:txBody>
      </p:sp>
      <p:sp>
        <p:nvSpPr>
          <p:cNvPr id="680964" name="Rectangle 4"/>
          <p:cNvSpPr>
            <a:spLocks noChangeArrowheads="1"/>
          </p:cNvSpPr>
          <p:nvPr/>
        </p:nvSpPr>
        <p:spPr bwMode="auto">
          <a:xfrm>
            <a:off x="741362" y="1981200"/>
            <a:ext cx="10706100" cy="43396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 reader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StreamReader("somefile.txt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(reader)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lineNumber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(line !=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Console.WriteLine("Line {0}: {1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}", lineNumber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line);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 = reader.ReadLine();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3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4034" name="Picture 2" descr="http://www.fotosearch.com/bthumb/UNC/UNC265/u13148705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133012" y="1828800"/>
            <a:ext cx="1314450" cy="1314450"/>
          </a:xfrm>
          <a:prstGeom prst="roundRect">
            <a:avLst>
              <a:gd name="adj" fmla="val 1046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191823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office365.co.uk/im/pim/01032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29915" y="1143000"/>
            <a:ext cx="3171066" cy="3269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91295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</a:t>
            </a:r>
            <a:r>
              <a:rPr lang="en-US" dirty="0" smtClean="0"/>
              <a:t>a Text File</a:t>
            </a:r>
            <a:endParaRPr lang="en-US" noProof="1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693263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796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nzcbesd.org.nz/images/section_image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602" y="1295400"/>
            <a:ext cx="5789692" cy="347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5351600"/>
            <a:ext cx="8938472" cy="820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Exceptions: Best Practices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92164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blocks should begin with the exceptions lowest in the </a:t>
            </a:r>
            <a:r>
              <a:rPr lang="en-US" dirty="0" smtClean="0"/>
              <a:t>hierarchy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 </a:t>
            </a:r>
            <a:r>
              <a:rPr lang="en-US" dirty="0"/>
              <a:t>continue with the more general </a:t>
            </a:r>
            <a:r>
              <a:rPr lang="en-US" dirty="0" smtClean="0"/>
              <a:t>exceptions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Otherwise a compilation error will occur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Each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block should handle only </a:t>
            </a:r>
            <a:r>
              <a:rPr lang="en-US" dirty="0" smtClean="0"/>
              <a:t>these exceptions </a:t>
            </a:r>
            <a:r>
              <a:rPr lang="en-US" dirty="0"/>
              <a:t>which it </a:t>
            </a:r>
            <a:r>
              <a:rPr lang="en-US" dirty="0" smtClean="0"/>
              <a:t>expects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If a method is not competent to handle an exception, it should </a:t>
            </a:r>
            <a:r>
              <a:rPr lang="en-US" dirty="0" smtClean="0"/>
              <a:t>leave it unhandled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Handling </a:t>
            </a:r>
            <a:r>
              <a:rPr lang="en-US" dirty="0"/>
              <a:t>all </a:t>
            </a:r>
            <a:r>
              <a:rPr lang="en-US" dirty="0" smtClean="0"/>
              <a:t>exceptions disregarding their type is popular bad practice (anti-pattern)!</a:t>
            </a: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 – Best Practices</a:t>
            </a:r>
            <a:r>
              <a:rPr lang="bg-BG" dirty="0" smtClean="0"/>
              <a:t>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28645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raising an exception always pass to the constructor good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explanation message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When </a:t>
            </a:r>
            <a:r>
              <a:rPr lang="en-US" dirty="0" smtClean="0"/>
              <a:t>throwing an exception </a:t>
            </a:r>
            <a:r>
              <a:rPr lang="en-US" dirty="0"/>
              <a:t>always pass </a:t>
            </a:r>
            <a:r>
              <a:rPr lang="en-US" dirty="0" smtClean="0"/>
              <a:t>a good description of the problem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exception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message</a:t>
            </a:r>
            <a:r>
              <a:rPr lang="en-US" dirty="0" smtClean="0"/>
              <a:t> </a:t>
            </a:r>
            <a:r>
              <a:rPr lang="en-US" dirty="0"/>
              <a:t>should explain what causes the problem and how to solve </a:t>
            </a:r>
            <a:r>
              <a:rPr lang="en-US" dirty="0" smtClean="0"/>
              <a:t>it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Size </a:t>
            </a:r>
            <a:r>
              <a:rPr lang="en-US" i="1" dirty="0"/>
              <a:t>should be integer in range [</a:t>
            </a:r>
            <a:r>
              <a:rPr lang="en-US" i="1" dirty="0" smtClean="0"/>
              <a:t>1…15]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Good: "</a:t>
            </a:r>
            <a:r>
              <a:rPr lang="en-US" i="1" dirty="0" smtClean="0"/>
              <a:t>Invalid </a:t>
            </a:r>
            <a:r>
              <a:rPr lang="en-US" i="1" dirty="0"/>
              <a:t>state. First call Initialize</a:t>
            </a:r>
            <a:r>
              <a:rPr lang="en-US" i="1" dirty="0" smtClean="0"/>
              <a:t>()</a:t>
            </a:r>
            <a:r>
              <a:rPr lang="en-US" dirty="0" smtClean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"</a:t>
            </a:r>
            <a:r>
              <a:rPr lang="en-US" i="1" dirty="0"/>
              <a:t>Unexpected error</a:t>
            </a:r>
            <a:r>
              <a:rPr lang="en-US" dirty="0"/>
              <a:t>"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Bad: </a:t>
            </a:r>
            <a:r>
              <a:rPr lang="en-US" dirty="0" smtClean="0"/>
              <a:t>"</a:t>
            </a:r>
            <a:r>
              <a:rPr lang="en-US" i="1" dirty="0" smtClean="0"/>
              <a:t>Invalid argument</a:t>
            </a:r>
            <a:r>
              <a:rPr lang="en-US" dirty="0" smtClean="0"/>
              <a:t>"</a:t>
            </a: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bg-BG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 Practices</a:t>
            </a:r>
            <a:r>
              <a:rPr lang="bg-BG" dirty="0"/>
              <a:t> 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13" name="Picture 2" descr="accept, accord, check, correct, green, ok, success, y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4133315"/>
            <a:ext cx="1230782" cy="99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ancel, close, cross, delete, exit, no, remov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07" y="5437778"/>
            <a:ext cx="1230782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94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Exceptions can decrease the application </a:t>
            </a:r>
            <a:r>
              <a:rPr lang="en-US" dirty="0" smtClean="0"/>
              <a:t>performance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Throw exceptions only in situations which are really exceptional and should be handled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 not throw exceptions in the normal program control flow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CLR could throw exceptions at </a:t>
            </a:r>
            <a:r>
              <a:rPr lang="en-US" dirty="0"/>
              <a:t>any time with no way to predict </a:t>
            </a:r>
            <a:r>
              <a:rPr lang="en-US" dirty="0" smtClean="0"/>
              <a:t>them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E.g.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System.OutOfMemoryException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– Best</a:t>
            </a:r>
            <a:r>
              <a:rPr lang="bg-BG" dirty="0" smtClean="0"/>
              <a:t> </a:t>
            </a:r>
            <a:r>
              <a:rPr lang="en-US" dirty="0" smtClean="0"/>
              <a:t>Practices (3)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79541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What are Exceptions?</a:t>
            </a:r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Paradigm of Exceptions in OOP</a:t>
            </a:r>
          </a:p>
        </p:txBody>
      </p:sp>
      <p:pic>
        <p:nvPicPr>
          <p:cNvPr id="62466" name="Picture 2" descr="http://www.contentimages.de/content/GlobalPictureGallery/35/1895600935_118719574707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1676400"/>
            <a:ext cx="5484971" cy="2895600"/>
          </a:xfrm>
          <a:prstGeom prst="roundRect">
            <a:avLst>
              <a:gd name="adj" fmla="val 5794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5279272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Exceptions</a:t>
            </a:r>
            <a:r>
              <a:rPr lang="en-US" dirty="0" smtClean="0"/>
              <a:t> provide a flexible error handling mechanism </a:t>
            </a:r>
          </a:p>
          <a:p>
            <a:pPr lvl="1"/>
            <a:r>
              <a:rPr lang="en-US" dirty="0" smtClean="0"/>
              <a:t>Allow errors to be handled at multiple levels</a:t>
            </a:r>
          </a:p>
          <a:p>
            <a:pPr lvl="1"/>
            <a:r>
              <a:rPr lang="en-US" dirty="0" smtClean="0"/>
              <a:t>Each exception handler processes only </a:t>
            </a:r>
            <a:r>
              <a:rPr lang="en-US" dirty="0" smtClean="0"/>
              <a:t>errors</a:t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smtClean="0"/>
              <a:t>a particular type (and its child types)</a:t>
            </a:r>
          </a:p>
          <a:p>
            <a:pPr lvl="2"/>
            <a:r>
              <a:rPr lang="en-US" dirty="0" smtClean="0"/>
              <a:t>Other types of errors are processed by </a:t>
            </a:r>
            <a:r>
              <a:rPr lang="en-US" dirty="0" smtClean="0"/>
              <a:t>some</a:t>
            </a:r>
            <a:br>
              <a:rPr lang="en-US" dirty="0" smtClean="0"/>
            </a:br>
            <a:r>
              <a:rPr lang="en-US" dirty="0" smtClean="0"/>
              <a:t>other handlers </a:t>
            </a:r>
            <a:r>
              <a:rPr lang="en-US" dirty="0" smtClean="0"/>
              <a:t>later</a:t>
            </a:r>
          </a:p>
          <a:p>
            <a:pPr lvl="1"/>
            <a:r>
              <a:rPr lang="en-US" dirty="0" smtClean="0"/>
              <a:t>Unhandled exceptions cause error messages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Try-finally</a:t>
            </a:r>
            <a:r>
              <a:rPr lang="en-US" dirty="0" smtClean="0"/>
              <a:t> ensures given code block is always executed (even when an exception is thrown)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38400"/>
            <a:ext cx="2459182" cy="2459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86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https://softuni.bg/trainings/coursesinstances/details/8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OOP </a:t>
            </a:r>
            <a:r>
              <a:rPr lang="en-US" smtClean="0"/>
              <a:t>– Exception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OOP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368771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exceptions </a:t>
            </a:r>
            <a:r>
              <a:rPr lang="en-US" dirty="0"/>
              <a:t>in .NET </a:t>
            </a:r>
            <a:r>
              <a:rPr lang="en-US" dirty="0" smtClean="0"/>
              <a:t>Framework </a:t>
            </a:r>
            <a:r>
              <a:rPr lang="en-US" dirty="0" smtClean="0"/>
              <a:t>/ Java </a:t>
            </a:r>
            <a:r>
              <a:rPr lang="en-US" dirty="0" smtClean="0"/>
              <a:t>are a classic </a:t>
            </a:r>
            <a:r>
              <a:rPr lang="en-US" dirty="0"/>
              <a:t>implementation of the OOP exception model</a:t>
            </a:r>
          </a:p>
          <a:p>
            <a:pPr>
              <a:lnSpc>
                <a:spcPct val="100000"/>
              </a:lnSpc>
            </a:pPr>
            <a:r>
              <a:rPr lang="en-US" dirty="0"/>
              <a:t>Deliver powerful mechanism for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centralized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handling of errors </a:t>
            </a:r>
            <a:r>
              <a:rPr lang="en-US" dirty="0"/>
              <a:t>and unusual </a:t>
            </a:r>
            <a:r>
              <a:rPr lang="en-US" dirty="0" smtClean="0"/>
              <a:t>events</a:t>
            </a:r>
            <a:endParaRPr lang="bg-BG" dirty="0"/>
          </a:p>
          <a:p>
            <a:pPr>
              <a:lnSpc>
                <a:spcPct val="100000"/>
              </a:lnSpc>
            </a:pPr>
            <a:r>
              <a:rPr lang="en-US" dirty="0"/>
              <a:t>Substitute procedure-oriented approach, </a:t>
            </a:r>
            <a:r>
              <a:rPr lang="en-US" dirty="0" smtClean="0"/>
              <a:t>in </a:t>
            </a:r>
            <a:r>
              <a:rPr lang="en-US" dirty="0"/>
              <a:t>which each function returns error </a:t>
            </a:r>
            <a:r>
              <a:rPr lang="en-US" dirty="0" smtClean="0"/>
              <a:t>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Simplify code construction and maintenance</a:t>
            </a:r>
            <a:endParaRPr lang="bg-BG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Allow the problematic situations to be processed at multiple levels</a:t>
            </a: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Exceptions?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71905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6212" y="4832518"/>
            <a:ext cx="8938472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Catching and Processing Errors</a:t>
            </a:r>
          </a:p>
        </p:txBody>
      </p:sp>
      <p:pic>
        <p:nvPicPr>
          <p:cNvPr id="4098" name="Picture 2" descr="C:\Documents\Courses\OOP\OOP Images\RhyL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8" y="1143000"/>
            <a:ext cx="3375364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47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C# the exceptions can be handled by the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try-catch-finally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construction</a:t>
            </a: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</a:pPr>
            <a:endParaRPr lang="ru-RU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ru-RU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blocks </a:t>
            </a:r>
            <a:r>
              <a:rPr lang="en-US" dirty="0"/>
              <a:t>can be </a:t>
            </a:r>
            <a:r>
              <a:rPr lang="en-US" dirty="0" smtClean="0"/>
              <a:t>used multiple times to process different exception types</a:t>
            </a:r>
            <a:endParaRPr lang="ru-RU" dirty="0"/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Exceptions</a:t>
            </a:r>
            <a:endParaRPr lang="bg-BG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2413" y="2438400"/>
            <a:ext cx="10944000" cy="26653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 work that can raise an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 (</a:t>
            </a:r>
            <a:r>
              <a:rPr lang="en-US" sz="2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SomeException</a:t>
            </a: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Handle the caught exception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C:\Documents\Courses\OOP\OOP Images\sticker,375x36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2" y="1816605"/>
            <a:ext cx="1295400" cy="12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4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Exceptions </a:t>
            </a:r>
            <a:r>
              <a:rPr lang="en-US" dirty="0" smtClean="0"/>
              <a:t>– Example</a:t>
            </a:r>
            <a:endParaRPr lang="bg-BG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831634" y="1144720"/>
            <a:ext cx="10544603" cy="54520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s = Console.ReadLine();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Int32.Parse(s);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"You entered valid Int32 number {0}.", s);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(FormatException)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Console.WriteLine("Invalid integer number!");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catch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(OverflowException)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"The number is too big to fit in Int32!");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8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2" descr="http://alieneyes.files.wordpress.com/2008/04/explosion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1446218"/>
            <a:ext cx="2365277" cy="163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1719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Handling Exceptions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3250" name="Picture 2" descr="http://tubulamarok.free.fr/magma/explosion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08" y="1140739"/>
            <a:ext cx="3706704" cy="3281122"/>
          </a:xfrm>
          <a:prstGeom prst="roundRect">
            <a:avLst>
              <a:gd name="adj" fmla="val 6086"/>
            </a:avLst>
          </a:prstGeom>
          <a:noFill/>
        </p:spPr>
      </p:pic>
      <p:pic>
        <p:nvPicPr>
          <p:cNvPr id="1026" name="Picture 2" descr="bomb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612" y="2267160"/>
            <a:ext cx="2446185" cy="2139916"/>
          </a:xfrm>
          <a:prstGeom prst="rect">
            <a:avLst/>
          </a:prstGeom>
          <a:noFill/>
          <a:effectLst>
            <a:glow rad="190500">
              <a:schemeClr val="accent5">
                <a:satMod val="175000"/>
                <a:alpha val="2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858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2741</Words>
  <Application>Microsoft Office PowerPoint</Application>
  <PresentationFormat>Custom</PresentationFormat>
  <Paragraphs>518</Paragraphs>
  <Slides>43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 16x9</vt:lpstr>
      <vt:lpstr>Exception Handling</vt:lpstr>
      <vt:lpstr>Table of Contents</vt:lpstr>
      <vt:lpstr>SoftUni Diamond Partners</vt:lpstr>
      <vt:lpstr>What are Exceptions?</vt:lpstr>
      <vt:lpstr>What are Exceptions?</vt:lpstr>
      <vt:lpstr>Handling Exceptions</vt:lpstr>
      <vt:lpstr>Handling Exceptions</vt:lpstr>
      <vt:lpstr>Handling Exceptions – Example</vt:lpstr>
      <vt:lpstr>Handling Exceptions</vt:lpstr>
      <vt:lpstr>The System.Exception Class</vt:lpstr>
      <vt:lpstr>Exception Properties – Example</vt:lpstr>
      <vt:lpstr>Exception Properties</vt:lpstr>
      <vt:lpstr>Exception Properties (2)</vt:lpstr>
      <vt:lpstr>Exception Properties</vt:lpstr>
      <vt:lpstr>The Hierarchy of Exceptions</vt:lpstr>
      <vt:lpstr>Exception Hierarchy in .NET</vt:lpstr>
      <vt:lpstr>Types of Exceptions</vt:lpstr>
      <vt:lpstr>Handling Exceptions</vt:lpstr>
      <vt:lpstr>Find the Mistake!</vt:lpstr>
      <vt:lpstr>Handling All Exceptions</vt:lpstr>
      <vt:lpstr>Throwing Exceptions</vt:lpstr>
      <vt:lpstr>Throwing Exceptions</vt:lpstr>
      <vt:lpstr>How Do Exceptions Work?</vt:lpstr>
      <vt:lpstr>Using throw Keyword</vt:lpstr>
      <vt:lpstr>Re-Throwing Exceptions</vt:lpstr>
      <vt:lpstr>Throwing Exceptions – Example</vt:lpstr>
      <vt:lpstr>Throwing Exceptions</vt:lpstr>
      <vt:lpstr>Choosing the Exception Type</vt:lpstr>
      <vt:lpstr>Using Try-Finally Blocks</vt:lpstr>
      <vt:lpstr>The try-finally Statement</vt:lpstr>
      <vt:lpstr>try-finally – Example</vt:lpstr>
      <vt:lpstr>The "using" Statement</vt:lpstr>
      <vt:lpstr>Try-Finally</vt:lpstr>
      <vt:lpstr>Reading a Text File – Example</vt:lpstr>
      <vt:lpstr>Reading a Text File</vt:lpstr>
      <vt:lpstr>Exceptions: Best Practices</vt:lpstr>
      <vt:lpstr>Exceptions – Best Practices </vt:lpstr>
      <vt:lpstr>Exceptions – Best Practices  (2)</vt:lpstr>
      <vt:lpstr>Exceptions – Best Practices (3)</vt:lpstr>
      <vt:lpstr>Summary</vt:lpstr>
      <vt:lpstr>OOP – Exception Handling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Exception Handling</dc:title>
  <dc:subject>Software Development Course</dc:subject>
  <dc:creator/>
  <cp:keywords>OOP, Exceptions, Exception Handling, programming, SoftUni, Software University, programming, software development, software engineering, course, Web development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2014-09-17T13:06:16Z</dcterms:modified>
  <cp:category>OOP,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